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hAgsjxaht42QfyI+ZOWh4sgNOv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4.png"/><Relationship Id="rId13" Type="http://schemas.openxmlformats.org/officeDocument/2006/relationships/image" Target="../media/image12.png"/><Relationship Id="rId12"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14.jpg"/><Relationship Id="rId9" Type="http://schemas.openxmlformats.org/officeDocument/2006/relationships/image" Target="../media/image10.png"/><Relationship Id="rId5" Type="http://schemas.openxmlformats.org/officeDocument/2006/relationships/image" Target="../media/image1.jpg"/><Relationship Id="rId6" Type="http://schemas.openxmlformats.org/officeDocument/2006/relationships/image" Target="../media/image7.jpg"/><Relationship Id="rId7" Type="http://schemas.openxmlformats.org/officeDocument/2006/relationships/image" Target="../media/image11.png"/><Relationship Id="rId8"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bg>
      <p:bgPr>
        <a:gradFill>
          <a:gsLst>
            <a:gs pos="0">
              <a:schemeClr val="lt1"/>
            </a:gs>
            <a:gs pos="33000">
              <a:schemeClr val="lt1"/>
            </a:gs>
            <a:gs pos="52000">
              <a:srgbClr val="BBD6EE"/>
            </a:gs>
            <a:gs pos="100000">
              <a:srgbClr val="BBD6EE"/>
            </a:gs>
          </a:gsLst>
          <a:lin ang="10800000" scaled="0"/>
        </a:gradFill>
      </p:bgPr>
    </p:bg>
    <p:spTree>
      <p:nvGrpSpPr>
        <p:cNvPr id="15" name="Shape 15"/>
        <p:cNvGrpSpPr/>
        <p:nvPr/>
      </p:nvGrpSpPr>
      <p:grpSpPr>
        <a:xfrm>
          <a:off x="0" y="0"/>
          <a:ext cx="0" cy="0"/>
          <a:chOff x="0" y="0"/>
          <a:chExt cx="0" cy="0"/>
        </a:xfrm>
      </p:grpSpPr>
      <p:sp>
        <p:nvSpPr>
          <p:cNvPr id="16" name="Google Shape;16;p4"/>
          <p:cNvSpPr txBox="1"/>
          <p:nvPr/>
        </p:nvSpPr>
        <p:spPr>
          <a:xfrm>
            <a:off x="6307282" y="1897026"/>
            <a:ext cx="5859041" cy="18944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7" name="Google Shape;17;p4"/>
          <p:cNvSpPr txBox="1"/>
          <p:nvPr/>
        </p:nvSpPr>
        <p:spPr>
          <a:xfrm>
            <a:off x="6986387" y="3775301"/>
            <a:ext cx="4842770" cy="2217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8" name="Google Shape;18;p4"/>
          <p:cNvSpPr txBox="1"/>
          <p:nvPr/>
        </p:nvSpPr>
        <p:spPr>
          <a:xfrm>
            <a:off x="6307282" y="1897026"/>
            <a:ext cx="5859041" cy="18944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sp>
        <p:nvSpPr>
          <p:cNvPr id="19" name="Google Shape;19;p4"/>
          <p:cNvSpPr txBox="1"/>
          <p:nvPr/>
        </p:nvSpPr>
        <p:spPr>
          <a:xfrm>
            <a:off x="6986387" y="3775301"/>
            <a:ext cx="4842770" cy="2217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2F5496"/>
              </a:solidFill>
              <a:latin typeface="Helvetica Neue"/>
              <a:ea typeface="Helvetica Neue"/>
              <a:cs typeface="Helvetica Neue"/>
              <a:sym typeface="Helvetica Neue"/>
            </a:endParaRPr>
          </a:p>
        </p:txBody>
      </p:sp>
      <p:pic>
        <p:nvPicPr>
          <p:cNvPr id="20" name="Google Shape;20;p4"/>
          <p:cNvPicPr preferRelativeResize="0"/>
          <p:nvPr/>
        </p:nvPicPr>
        <p:blipFill rotWithShape="1">
          <a:blip r:embed="rId2">
            <a:alphaModFix/>
          </a:blip>
          <a:srcRect b="0" l="8642" r="0" t="0"/>
          <a:stretch/>
        </p:blipFill>
        <p:spPr>
          <a:xfrm>
            <a:off x="31899" y="4238427"/>
            <a:ext cx="3564274" cy="2590800"/>
          </a:xfrm>
          <a:prstGeom prst="rect">
            <a:avLst/>
          </a:prstGeom>
          <a:noFill/>
          <a:ln>
            <a:noFill/>
          </a:ln>
        </p:spPr>
      </p:pic>
      <p:pic>
        <p:nvPicPr>
          <p:cNvPr id="21" name="Google Shape;21;p4"/>
          <p:cNvPicPr preferRelativeResize="0"/>
          <p:nvPr/>
        </p:nvPicPr>
        <p:blipFill rotWithShape="1">
          <a:blip r:embed="rId3">
            <a:alphaModFix/>
          </a:blip>
          <a:srcRect b="0" l="0" r="0" t="0"/>
          <a:stretch/>
        </p:blipFill>
        <p:spPr>
          <a:xfrm>
            <a:off x="2713802" y="32203"/>
            <a:ext cx="3255975" cy="2441982"/>
          </a:xfrm>
          <a:prstGeom prst="rect">
            <a:avLst/>
          </a:prstGeom>
          <a:noFill/>
          <a:ln>
            <a:noFill/>
          </a:ln>
        </p:spPr>
      </p:pic>
      <p:pic>
        <p:nvPicPr>
          <p:cNvPr id="22" name="Google Shape;22;p4"/>
          <p:cNvPicPr preferRelativeResize="0"/>
          <p:nvPr/>
        </p:nvPicPr>
        <p:blipFill rotWithShape="1">
          <a:blip r:embed="rId4">
            <a:alphaModFix/>
          </a:blip>
          <a:srcRect b="0" l="0" r="0" t="0"/>
          <a:stretch/>
        </p:blipFill>
        <p:spPr>
          <a:xfrm>
            <a:off x="3399680" y="4200486"/>
            <a:ext cx="3505537" cy="2629152"/>
          </a:xfrm>
          <a:prstGeom prst="rect">
            <a:avLst/>
          </a:prstGeom>
          <a:noFill/>
          <a:ln>
            <a:noFill/>
          </a:ln>
        </p:spPr>
      </p:pic>
      <p:pic>
        <p:nvPicPr>
          <p:cNvPr id="23" name="Google Shape;23;p4"/>
          <p:cNvPicPr preferRelativeResize="0"/>
          <p:nvPr/>
        </p:nvPicPr>
        <p:blipFill rotWithShape="1">
          <a:blip r:embed="rId5">
            <a:alphaModFix/>
          </a:blip>
          <a:srcRect b="0" l="0" r="0" t="0"/>
          <a:stretch/>
        </p:blipFill>
        <p:spPr>
          <a:xfrm>
            <a:off x="16715" y="237109"/>
            <a:ext cx="2571365" cy="3857048"/>
          </a:xfrm>
          <a:prstGeom prst="rect">
            <a:avLst/>
          </a:prstGeom>
          <a:noFill/>
          <a:ln>
            <a:noFill/>
          </a:ln>
        </p:spPr>
      </p:pic>
      <p:pic>
        <p:nvPicPr>
          <p:cNvPr descr="MAIA_title.png" id="24" name="Google Shape;24;p4"/>
          <p:cNvPicPr preferRelativeResize="0"/>
          <p:nvPr/>
        </p:nvPicPr>
        <p:blipFill rotWithShape="1">
          <a:blip r:embed="rId6">
            <a:alphaModFix/>
          </a:blip>
          <a:srcRect b="66732" l="67247" r="735" t="537"/>
          <a:stretch/>
        </p:blipFill>
        <p:spPr>
          <a:xfrm>
            <a:off x="4298653" y="2209420"/>
            <a:ext cx="2228743" cy="2255118"/>
          </a:xfrm>
          <a:prstGeom prst="rect">
            <a:avLst/>
          </a:prstGeom>
          <a:noFill/>
          <a:ln>
            <a:noFill/>
          </a:ln>
        </p:spPr>
      </p:pic>
      <p:pic>
        <p:nvPicPr>
          <p:cNvPr descr="Symbols of NASA | NASA" id="25" name="Google Shape;25;p4"/>
          <p:cNvPicPr preferRelativeResize="0"/>
          <p:nvPr/>
        </p:nvPicPr>
        <p:blipFill rotWithShape="1">
          <a:blip r:embed="rId7">
            <a:alphaModFix/>
          </a:blip>
          <a:srcRect b="6861" l="21198" r="21276" t="4979"/>
          <a:stretch/>
        </p:blipFill>
        <p:spPr>
          <a:xfrm>
            <a:off x="5800952" y="4671"/>
            <a:ext cx="1483877" cy="1137070"/>
          </a:xfrm>
          <a:prstGeom prst="rect">
            <a:avLst/>
          </a:prstGeom>
          <a:noFill/>
          <a:ln>
            <a:noFill/>
          </a:ln>
        </p:spPr>
      </p:pic>
      <p:sp>
        <p:nvSpPr>
          <p:cNvPr id="26" name="Google Shape;26;p4"/>
          <p:cNvSpPr txBox="1"/>
          <p:nvPr/>
        </p:nvSpPr>
        <p:spPr>
          <a:xfrm>
            <a:off x="466454" y="28362"/>
            <a:ext cx="49037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08B810"/>
                </a:solidFill>
                <a:latin typeface="Helvetica Neue"/>
                <a:ea typeface="Helvetica Neue"/>
                <a:cs typeface="Helvetica Neue"/>
                <a:sym typeface="Helvetica Neue"/>
              </a:rPr>
              <a:t>Building the Pathway from TEMPO to GeoXO</a:t>
            </a:r>
            <a:endParaRPr b="0" i="0" sz="1800" u="none" cap="none" strike="noStrike">
              <a:solidFill>
                <a:srgbClr val="08B810"/>
              </a:solidFill>
              <a:latin typeface="Helvetica Neue"/>
              <a:ea typeface="Helvetica Neue"/>
              <a:cs typeface="Helvetica Neue"/>
              <a:sym typeface="Helvetica Neue"/>
            </a:endParaRPr>
          </a:p>
        </p:txBody>
      </p:sp>
      <p:sp>
        <p:nvSpPr>
          <p:cNvPr id="27" name="Google Shape;27;p4"/>
          <p:cNvSpPr txBox="1"/>
          <p:nvPr>
            <p:ph idx="1" type="body"/>
          </p:nvPr>
        </p:nvSpPr>
        <p:spPr>
          <a:xfrm>
            <a:off x="7215602" y="2566215"/>
            <a:ext cx="4098282" cy="912019"/>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3200"/>
              <a:buNone/>
              <a:defRPr sz="32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2" type="body"/>
          </p:nvPr>
        </p:nvSpPr>
        <p:spPr>
          <a:xfrm>
            <a:off x="7517917" y="4135510"/>
            <a:ext cx="3606292" cy="6013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outdoor, sky, person&#10;&#10;Description automatically generated" id="29" name="Google Shape;29;p4"/>
          <p:cNvPicPr preferRelativeResize="0"/>
          <p:nvPr/>
        </p:nvPicPr>
        <p:blipFill rotWithShape="1">
          <a:blip r:embed="rId8">
            <a:alphaModFix/>
          </a:blip>
          <a:srcRect b="0" l="32161" r="0" t="0"/>
          <a:stretch/>
        </p:blipFill>
        <p:spPr>
          <a:xfrm>
            <a:off x="2361807" y="2613124"/>
            <a:ext cx="2087161" cy="2038278"/>
          </a:xfrm>
          <a:prstGeom prst="rect">
            <a:avLst/>
          </a:prstGeom>
          <a:noFill/>
          <a:ln>
            <a:noFill/>
          </a:ln>
        </p:spPr>
      </p:pic>
      <p:pic>
        <p:nvPicPr>
          <p:cNvPr descr="A close-up of a compass&#10;&#10;Description automatically generated with low confidence" id="30" name="Google Shape;30;p4"/>
          <p:cNvPicPr preferRelativeResize="0"/>
          <p:nvPr/>
        </p:nvPicPr>
        <p:blipFill rotWithShape="1">
          <a:blip r:embed="rId9">
            <a:alphaModFix/>
          </a:blip>
          <a:srcRect b="0" l="0" r="0" t="0"/>
          <a:stretch/>
        </p:blipFill>
        <p:spPr>
          <a:xfrm>
            <a:off x="6709835" y="1048901"/>
            <a:ext cx="1876041" cy="1449668"/>
          </a:xfrm>
          <a:prstGeom prst="rect">
            <a:avLst/>
          </a:prstGeom>
          <a:noFill/>
          <a:ln>
            <a:noFill/>
          </a:ln>
        </p:spPr>
      </p:pic>
      <p:pic>
        <p:nvPicPr>
          <p:cNvPr descr="A picture containing text, clipart&#10;&#10;Description automatically generated" id="31" name="Google Shape;31;p4"/>
          <p:cNvPicPr preferRelativeResize="0"/>
          <p:nvPr/>
        </p:nvPicPr>
        <p:blipFill rotWithShape="1">
          <a:blip r:embed="rId10">
            <a:alphaModFix/>
          </a:blip>
          <a:srcRect b="0" l="0" r="0" t="0"/>
          <a:stretch/>
        </p:blipFill>
        <p:spPr>
          <a:xfrm>
            <a:off x="8478692" y="1070698"/>
            <a:ext cx="1466057" cy="1398393"/>
          </a:xfrm>
          <a:prstGeom prst="rect">
            <a:avLst/>
          </a:prstGeom>
          <a:noFill/>
          <a:ln>
            <a:noFill/>
          </a:ln>
        </p:spPr>
      </p:pic>
      <p:pic>
        <p:nvPicPr>
          <p:cNvPr descr="Diagram, logo&#10;&#10;Description automatically generated" id="32" name="Google Shape;32;p4"/>
          <p:cNvPicPr preferRelativeResize="0"/>
          <p:nvPr/>
        </p:nvPicPr>
        <p:blipFill rotWithShape="1">
          <a:blip r:embed="rId11">
            <a:alphaModFix/>
          </a:blip>
          <a:srcRect b="0" l="0" r="0" t="0"/>
          <a:stretch/>
        </p:blipFill>
        <p:spPr>
          <a:xfrm>
            <a:off x="10139674" y="1216617"/>
            <a:ext cx="1100170" cy="1124948"/>
          </a:xfrm>
          <a:prstGeom prst="rect">
            <a:avLst/>
          </a:prstGeom>
          <a:noFill/>
          <a:ln>
            <a:noFill/>
          </a:ln>
        </p:spPr>
      </p:pic>
      <p:pic>
        <p:nvPicPr>
          <p:cNvPr descr="Logo, icon, company name&#10;&#10;Description automatically generated" id="33" name="Google Shape;33;p4"/>
          <p:cNvPicPr preferRelativeResize="0"/>
          <p:nvPr/>
        </p:nvPicPr>
        <p:blipFill rotWithShape="1">
          <a:blip r:embed="rId12">
            <a:alphaModFix/>
          </a:blip>
          <a:srcRect b="0" l="0" r="0" t="0"/>
          <a:stretch/>
        </p:blipFill>
        <p:spPr>
          <a:xfrm>
            <a:off x="11173723" y="85159"/>
            <a:ext cx="990633" cy="990633"/>
          </a:xfrm>
          <a:prstGeom prst="rect">
            <a:avLst/>
          </a:prstGeom>
          <a:noFill/>
          <a:ln>
            <a:noFill/>
          </a:ln>
        </p:spPr>
      </p:pic>
      <p:sp>
        <p:nvSpPr>
          <p:cNvPr id="34" name="Google Shape;34;p4"/>
          <p:cNvSpPr txBox="1"/>
          <p:nvPr/>
        </p:nvSpPr>
        <p:spPr>
          <a:xfrm>
            <a:off x="6929236" y="216344"/>
            <a:ext cx="4365597" cy="75879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2050" u="none" cap="none" strike="noStrike">
                <a:solidFill>
                  <a:srgbClr val="2E75B5"/>
                </a:solidFill>
                <a:latin typeface="Helvetica Neue"/>
                <a:ea typeface="Helvetica Neue"/>
                <a:cs typeface="Helvetica Neue"/>
                <a:sym typeface="Helvetica Neue"/>
              </a:rPr>
              <a:t>Joint Science Meeting for TEMPO, GeoXO ACX, &amp; TOLNet</a:t>
            </a:r>
            <a:endParaRPr b="0" i="0" sz="2050" u="none" cap="none" strike="noStrike">
              <a:solidFill>
                <a:srgbClr val="2E75B5"/>
              </a:solidFill>
              <a:latin typeface="Helvetica Neue"/>
              <a:ea typeface="Helvetica Neue"/>
              <a:cs typeface="Helvetica Neue"/>
              <a:sym typeface="Helvetica Neue"/>
            </a:endParaRPr>
          </a:p>
        </p:txBody>
      </p:sp>
      <p:pic>
        <p:nvPicPr>
          <p:cNvPr descr="Graphical user interface, website&#10;&#10;Description automatically generated" id="35" name="Google Shape;35;p4"/>
          <p:cNvPicPr preferRelativeResize="0"/>
          <p:nvPr/>
        </p:nvPicPr>
        <p:blipFill rotWithShape="1">
          <a:blip r:embed="rId13">
            <a:alphaModFix/>
          </a:blip>
          <a:srcRect b="0" l="0" r="0" t="0"/>
          <a:stretch/>
        </p:blipFill>
        <p:spPr>
          <a:xfrm>
            <a:off x="6709835" y="5948756"/>
            <a:ext cx="5486415" cy="9122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bg>
      <p:bgPr>
        <a:gradFill>
          <a:gsLst>
            <a:gs pos="0">
              <a:srgbClr val="FEFEFE">
                <a:alpha val="74901"/>
              </a:srgbClr>
            </a:gs>
            <a:gs pos="75000">
              <a:srgbClr val="FEFEFE">
                <a:alpha val="74901"/>
              </a:srgbClr>
            </a:gs>
            <a:gs pos="100000">
              <a:srgbClr val="83B3DF">
                <a:alpha val="74901"/>
              </a:srgbClr>
            </a:gs>
          </a:gsLst>
          <a:lin ang="16200000" scaled="0"/>
        </a:gradFill>
      </p:bgPr>
    </p:bg>
    <p:spTree>
      <p:nvGrpSpPr>
        <p:cNvPr id="36" name="Shape 36"/>
        <p:cNvGrpSpPr/>
        <p:nvPr/>
      </p:nvGrpSpPr>
      <p:grpSpPr>
        <a:xfrm>
          <a:off x="0" y="0"/>
          <a:ext cx="0" cy="0"/>
          <a:chOff x="0" y="0"/>
          <a:chExt cx="0" cy="0"/>
        </a:xfrm>
      </p:grpSpPr>
      <p:sp>
        <p:nvSpPr>
          <p:cNvPr id="37" name="Google Shape;37;p5"/>
          <p:cNvSpPr txBox="1"/>
          <p:nvPr>
            <p:ph idx="12" type="sldNum"/>
          </p:nvPr>
        </p:nvSpPr>
        <p:spPr>
          <a:xfrm>
            <a:off x="11630345" y="6365294"/>
            <a:ext cx="4361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Tempo logo" id="38" name="Google Shape;38;p5"/>
          <p:cNvPicPr preferRelativeResize="0"/>
          <p:nvPr/>
        </p:nvPicPr>
        <p:blipFill rotWithShape="1">
          <a:blip r:embed="rId2">
            <a:alphaModFix/>
          </a:blip>
          <a:srcRect b="0" l="0" r="0" t="0"/>
          <a:stretch/>
        </p:blipFill>
        <p:spPr>
          <a:xfrm>
            <a:off x="146658" y="164800"/>
            <a:ext cx="870374" cy="827569"/>
          </a:xfrm>
          <a:prstGeom prst="rect">
            <a:avLst/>
          </a:prstGeom>
          <a:noFill/>
          <a:ln>
            <a:noFill/>
          </a:ln>
        </p:spPr>
      </p:pic>
      <p:sp>
        <p:nvSpPr>
          <p:cNvPr id="39" name="Google Shape;39;p5"/>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354013" y="1268413"/>
            <a:ext cx="11499850" cy="48523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close-up of a compass&#10;&#10;Description automatically generated with low confidence" id="41" name="Google Shape;41;p5"/>
          <p:cNvPicPr preferRelativeResize="0"/>
          <p:nvPr/>
        </p:nvPicPr>
        <p:blipFill rotWithShape="1">
          <a:blip r:embed="rId3">
            <a:alphaModFix/>
          </a:blip>
          <a:srcRect b="0" l="0" r="0" t="0"/>
          <a:stretch/>
        </p:blipFill>
        <p:spPr>
          <a:xfrm>
            <a:off x="10714385" y="10255"/>
            <a:ext cx="1470969" cy="11366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6"/>
          <p:cNvSpPr txBox="1"/>
          <p:nvPr>
            <p:ph type="ctrTitle"/>
          </p:nvPr>
        </p:nvSpPr>
        <p:spPr>
          <a:xfrm>
            <a:off x="1524000" y="112236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7"/>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9"/>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10"/>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839789" y="1681164"/>
            <a:ext cx="515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10"/>
          <p:cNvSpPr txBox="1"/>
          <p:nvPr>
            <p:ph idx="2" type="body"/>
          </p:nvPr>
        </p:nvSpPr>
        <p:spPr>
          <a:xfrm>
            <a:off x="839789" y="2505075"/>
            <a:ext cx="515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0"/>
          <p:cNvSpPr txBox="1"/>
          <p:nvPr>
            <p:ph idx="3" type="body"/>
          </p:nvPr>
        </p:nvSpPr>
        <p:spPr>
          <a:xfrm>
            <a:off x="6172200" y="1681164"/>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1"/>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1" type="body"/>
          </p:nvPr>
        </p:nvSpPr>
        <p:spPr>
          <a:xfrm>
            <a:off x="6983350" y="2566225"/>
            <a:ext cx="5052600" cy="91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lang="en-US"/>
              <a:t>TEMPO Health Applications</a:t>
            </a:r>
            <a:endParaRPr/>
          </a:p>
        </p:txBody>
      </p:sp>
      <p:sp>
        <p:nvSpPr>
          <p:cNvPr id="86" name="Google Shape;86;p1"/>
          <p:cNvSpPr txBox="1"/>
          <p:nvPr>
            <p:ph idx="2" type="body"/>
          </p:nvPr>
        </p:nvSpPr>
        <p:spPr>
          <a:xfrm>
            <a:off x="7306752" y="4144850"/>
            <a:ext cx="4405800" cy="601200"/>
          </a:xfrm>
          <a:prstGeom prst="rect">
            <a:avLst/>
          </a:prstGeom>
          <a:noFill/>
          <a:ln>
            <a:noFill/>
          </a:ln>
        </p:spPr>
        <p:txBody>
          <a:bodyPr anchorCtr="0" anchor="ctr" bIns="45700" lIns="91425" spcFirstLastPara="1" rIns="91425" wrap="square" tIns="45700">
            <a:normAutofit fontScale="62500"/>
          </a:bodyPr>
          <a:lstStyle/>
          <a:p>
            <a:pPr indent="0" lvl="0" marL="0" rtl="0" algn="ctr">
              <a:lnSpc>
                <a:spcPct val="90000"/>
              </a:lnSpc>
              <a:spcBef>
                <a:spcPts val="0"/>
              </a:spcBef>
              <a:spcAft>
                <a:spcPts val="0"/>
              </a:spcAft>
              <a:buClr>
                <a:schemeClr val="dk1"/>
              </a:buClr>
              <a:buSzPct val="100000"/>
              <a:buNone/>
            </a:pPr>
            <a:r>
              <a:rPr lang="en-US"/>
              <a:t>Susan Alexander, Mike Newchurch, Todd McKinney</a:t>
            </a:r>
            <a:endParaRPr/>
          </a:p>
          <a:p>
            <a:pPr indent="0" lvl="0" marL="0" rtl="0" algn="ctr">
              <a:lnSpc>
                <a:spcPct val="90000"/>
              </a:lnSpc>
              <a:spcBef>
                <a:spcPts val="0"/>
              </a:spcBef>
              <a:spcAft>
                <a:spcPts val="0"/>
              </a:spcAft>
              <a:buClr>
                <a:schemeClr val="dk1"/>
              </a:buClr>
              <a:buSzPct val="100000"/>
              <a:buNone/>
            </a:pPr>
            <a:r>
              <a:rPr lang="en-US"/>
              <a:t>University of Alabama in Huntsville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idx="1" type="body"/>
          </p:nvPr>
        </p:nvSpPr>
        <p:spPr>
          <a:xfrm>
            <a:off x="1283882" y="164800"/>
            <a:ext cx="9250326" cy="761791"/>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ctr">
              <a:lnSpc>
                <a:spcPct val="90000"/>
              </a:lnSpc>
              <a:spcBef>
                <a:spcPts val="0"/>
              </a:spcBef>
              <a:spcAft>
                <a:spcPts val="0"/>
              </a:spcAft>
              <a:buClr>
                <a:schemeClr val="dk1"/>
              </a:buClr>
              <a:buSzPct val="34375"/>
              <a:buFont typeface="Arial"/>
              <a:buNone/>
            </a:pPr>
            <a:r>
              <a:rPr lang="en-US"/>
              <a:t>Integrating TEMPO data with surface-level air-quality measurements for health</a:t>
            </a:r>
            <a:endParaRPr/>
          </a:p>
          <a:p>
            <a:pPr indent="0" lvl="0" marL="0" rtl="0" algn="ctr">
              <a:lnSpc>
                <a:spcPct val="90000"/>
              </a:lnSpc>
              <a:spcBef>
                <a:spcPts val="0"/>
              </a:spcBef>
              <a:spcAft>
                <a:spcPts val="0"/>
              </a:spcAft>
              <a:buClr>
                <a:schemeClr val="dk1"/>
              </a:buClr>
              <a:buSzPct val="100000"/>
              <a:buNone/>
            </a:pPr>
            <a:r>
              <a:rPr lang="en-US"/>
              <a:t>applications.</a:t>
            </a:r>
            <a:endParaRPr/>
          </a:p>
          <a:p>
            <a:pPr indent="0" lvl="0" marL="0" rtl="0" algn="ctr">
              <a:lnSpc>
                <a:spcPct val="90000"/>
              </a:lnSpc>
              <a:spcBef>
                <a:spcPts val="0"/>
              </a:spcBef>
              <a:spcAft>
                <a:spcPts val="0"/>
              </a:spcAft>
              <a:buClr>
                <a:schemeClr val="dk1"/>
              </a:buClr>
              <a:buSzPct val="100000"/>
              <a:buNone/>
            </a:pPr>
            <a:r>
              <a:rPr lang="en-US"/>
              <a:t>(Investigators: Dr. Susan Alexander*, Dr. Mike Newchurch*, T. McKinney*)</a:t>
            </a:r>
            <a:endParaRPr/>
          </a:p>
        </p:txBody>
      </p:sp>
      <p:sp>
        <p:nvSpPr>
          <p:cNvPr id="92" name="Google Shape;92;p2"/>
          <p:cNvSpPr txBox="1"/>
          <p:nvPr>
            <p:ph idx="2" type="body"/>
          </p:nvPr>
        </p:nvSpPr>
        <p:spPr>
          <a:xfrm>
            <a:off x="354025" y="1268426"/>
            <a:ext cx="11499900" cy="5187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27272"/>
              <a:buNone/>
            </a:pPr>
            <a:r>
              <a:t/>
            </a:r>
            <a:endParaRPr sz="8800"/>
          </a:p>
          <a:p>
            <a:pPr indent="0" lvl="0" marL="0" rtl="0" algn="l">
              <a:lnSpc>
                <a:spcPct val="90000"/>
              </a:lnSpc>
              <a:spcBef>
                <a:spcPts val="0"/>
              </a:spcBef>
              <a:spcAft>
                <a:spcPts val="0"/>
              </a:spcAft>
              <a:buClr>
                <a:schemeClr val="dk1"/>
              </a:buClr>
              <a:buSzPct val="27272"/>
              <a:buNone/>
            </a:pPr>
            <a:r>
              <a:rPr b="1" lang="en-US" sz="8800"/>
              <a:t>Purpose:</a:t>
            </a:r>
            <a:r>
              <a:rPr lang="en-US" sz="8800"/>
              <a:t> integrate surface level air- quality  and TEMPO measurements to generate sub-hourly data at hyperlocal scales for determination of health impacts and support for applications-level use cases</a:t>
            </a:r>
            <a:endParaRPr sz="8800"/>
          </a:p>
          <a:p>
            <a:pPr indent="0" lvl="0" marL="0" rtl="0" algn="l">
              <a:lnSpc>
                <a:spcPct val="90000"/>
              </a:lnSpc>
              <a:spcBef>
                <a:spcPts val="0"/>
              </a:spcBef>
              <a:spcAft>
                <a:spcPts val="0"/>
              </a:spcAft>
              <a:buClr>
                <a:schemeClr val="dk1"/>
              </a:buClr>
              <a:buSzPts val="275"/>
              <a:buNone/>
            </a:pPr>
            <a:r>
              <a:t/>
            </a:r>
            <a:endParaRPr sz="8800"/>
          </a:p>
          <a:p>
            <a:pPr indent="0" lvl="0" marL="0" rtl="0" algn="l">
              <a:lnSpc>
                <a:spcPct val="90000"/>
              </a:lnSpc>
              <a:spcBef>
                <a:spcPts val="0"/>
              </a:spcBef>
              <a:spcAft>
                <a:spcPts val="0"/>
              </a:spcAft>
              <a:buClr>
                <a:schemeClr val="dk1"/>
              </a:buClr>
              <a:buSzPts val="275"/>
              <a:buNone/>
            </a:pPr>
            <a:r>
              <a:rPr b="1" lang="en-US" sz="8800"/>
              <a:t>Societal benefits:</a:t>
            </a:r>
            <a:r>
              <a:rPr lang="en-US" sz="8800"/>
              <a:t> Improved characterization of exposure and response patterns at traditionally low-pollution sites in the southeast U.S., focusing on fire /smoke plumes associated with prescribed burns and wildfires. Linking these datasets will be useful for additional research designed to expand knowledge of regional health risks for acute and chronic air pollution exposures.</a:t>
            </a:r>
            <a:endParaRPr sz="8800"/>
          </a:p>
          <a:p>
            <a:pPr indent="0" lvl="0" marL="0" rtl="0" algn="l">
              <a:lnSpc>
                <a:spcPct val="90000"/>
              </a:lnSpc>
              <a:spcBef>
                <a:spcPts val="0"/>
              </a:spcBef>
              <a:spcAft>
                <a:spcPts val="0"/>
              </a:spcAft>
              <a:buClr>
                <a:schemeClr val="dk1"/>
              </a:buClr>
              <a:buSzPts val="275"/>
              <a:buNone/>
            </a:pPr>
            <a:r>
              <a:t/>
            </a:r>
            <a:endParaRPr sz="8800"/>
          </a:p>
          <a:p>
            <a:pPr indent="0" lvl="0" marL="0" rtl="0" algn="l">
              <a:lnSpc>
                <a:spcPct val="90000"/>
              </a:lnSpc>
              <a:spcBef>
                <a:spcPts val="0"/>
              </a:spcBef>
              <a:spcAft>
                <a:spcPts val="0"/>
              </a:spcAft>
              <a:buClr>
                <a:schemeClr val="dk1"/>
              </a:buClr>
              <a:buSzPts val="275"/>
              <a:buNone/>
            </a:pPr>
            <a:r>
              <a:rPr b="1" lang="en-US" sz="8800"/>
              <a:t>TEMPO products:</a:t>
            </a:r>
            <a:r>
              <a:rPr lang="en-US" sz="8800"/>
              <a:t>L3 products: gridded l2 </a:t>
            </a:r>
            <a:endParaRPr sz="8800"/>
          </a:p>
          <a:p>
            <a:pPr indent="0" lvl="0" marL="0" rtl="0" algn="l">
              <a:lnSpc>
                <a:spcPct val="90000"/>
              </a:lnSpc>
              <a:spcBef>
                <a:spcPts val="0"/>
              </a:spcBef>
              <a:spcAft>
                <a:spcPts val="0"/>
              </a:spcAft>
              <a:buClr>
                <a:schemeClr val="dk1"/>
              </a:buClr>
              <a:buSzPts val="275"/>
              <a:buNone/>
            </a:pPr>
            <a:r>
              <a:rPr lang="en-US" sz="8800"/>
              <a:t>products for ozone profiles, </a:t>
            </a:r>
            <a:endParaRPr sz="8800"/>
          </a:p>
          <a:p>
            <a:pPr indent="0" lvl="0" marL="0" rtl="0" algn="l">
              <a:lnSpc>
                <a:spcPct val="90000"/>
              </a:lnSpc>
              <a:spcBef>
                <a:spcPts val="0"/>
              </a:spcBef>
              <a:spcAft>
                <a:spcPts val="0"/>
              </a:spcAft>
              <a:buClr>
                <a:schemeClr val="dk1"/>
              </a:buClr>
              <a:buSzPts val="275"/>
              <a:buNone/>
            </a:pPr>
            <a:r>
              <a:rPr lang="en-US" sz="8800"/>
              <a:t>total ozone, NO2, and aerosols at optimal </a:t>
            </a:r>
            <a:endParaRPr sz="8800"/>
          </a:p>
          <a:p>
            <a:pPr indent="0" lvl="0" marL="0" rtl="0" algn="l">
              <a:lnSpc>
                <a:spcPct val="90000"/>
              </a:lnSpc>
              <a:spcBef>
                <a:spcPts val="0"/>
              </a:spcBef>
              <a:spcAft>
                <a:spcPts val="0"/>
              </a:spcAft>
              <a:buClr>
                <a:schemeClr val="dk1"/>
              </a:buClr>
              <a:buSzPts val="275"/>
              <a:buNone/>
            </a:pPr>
            <a:r>
              <a:rPr lang="en-US" sz="8800"/>
              <a:t>latency &lt;24 hours, typically hourly</a:t>
            </a:r>
            <a:endParaRPr sz="8800"/>
          </a:p>
          <a:p>
            <a:pPr indent="0" lvl="0" marL="0" rtl="0" algn="l">
              <a:lnSpc>
                <a:spcPct val="90000"/>
              </a:lnSpc>
              <a:spcBef>
                <a:spcPts val="0"/>
              </a:spcBef>
              <a:spcAft>
                <a:spcPts val="0"/>
              </a:spcAft>
              <a:buClr>
                <a:schemeClr val="dk1"/>
              </a:buClr>
              <a:buSzPct val="29333"/>
              <a:buNone/>
            </a:pPr>
            <a:r>
              <a:t/>
            </a:r>
            <a:endParaRPr sz="3750"/>
          </a:p>
          <a:p>
            <a:pPr indent="0" lvl="0" marL="0" rtl="0" algn="l">
              <a:lnSpc>
                <a:spcPct val="90000"/>
              </a:lnSpc>
              <a:spcBef>
                <a:spcPts val="0"/>
              </a:spcBef>
              <a:spcAft>
                <a:spcPts val="0"/>
              </a:spcAft>
              <a:buClr>
                <a:schemeClr val="dk1"/>
              </a:buClr>
              <a:buSzPct val="29333"/>
              <a:buNone/>
            </a:pPr>
            <a:r>
              <a:t/>
            </a:r>
            <a:endParaRPr sz="3750"/>
          </a:p>
          <a:p>
            <a:pPr indent="0" lvl="0" marL="0" rtl="0" algn="l">
              <a:lnSpc>
                <a:spcPct val="90000"/>
              </a:lnSpc>
              <a:spcBef>
                <a:spcPts val="0"/>
              </a:spcBef>
              <a:spcAft>
                <a:spcPts val="0"/>
              </a:spcAft>
              <a:buClr>
                <a:schemeClr val="dk1"/>
              </a:buClr>
              <a:buSzPts val="275"/>
              <a:buNone/>
            </a:pPr>
            <a:r>
              <a:rPr b="1" lang="en-US" sz="7350"/>
              <a:t>Region of interest: </a:t>
            </a:r>
            <a:r>
              <a:rPr lang="en-US" sz="7350"/>
              <a:t>Alabama (latitude 32.3,</a:t>
            </a:r>
            <a:endParaRPr sz="7350"/>
          </a:p>
          <a:p>
            <a:pPr indent="0" lvl="0" marL="0" rtl="0" algn="l">
              <a:lnSpc>
                <a:spcPct val="90000"/>
              </a:lnSpc>
              <a:spcBef>
                <a:spcPts val="0"/>
              </a:spcBef>
              <a:spcAft>
                <a:spcPts val="0"/>
              </a:spcAft>
              <a:buClr>
                <a:schemeClr val="dk1"/>
              </a:buClr>
              <a:buSzPts val="275"/>
              <a:buNone/>
            </a:pPr>
            <a:r>
              <a:rPr lang="en-US" sz="7350"/>
              <a:t>longitude 86.9) , Mississippi (latitude 33.0,</a:t>
            </a:r>
            <a:endParaRPr sz="7350"/>
          </a:p>
          <a:p>
            <a:pPr indent="0" lvl="0" marL="0" rtl="0" algn="l">
              <a:lnSpc>
                <a:spcPct val="90000"/>
              </a:lnSpc>
              <a:spcBef>
                <a:spcPts val="0"/>
              </a:spcBef>
              <a:spcAft>
                <a:spcPts val="0"/>
              </a:spcAft>
              <a:buClr>
                <a:schemeClr val="dk1"/>
              </a:buClr>
              <a:buSzPts val="275"/>
              <a:buNone/>
            </a:pPr>
            <a:r>
              <a:rPr lang="en-US" sz="7350"/>
              <a:t>longitude -90.0), and Georgia (latitude 33.2,</a:t>
            </a:r>
            <a:endParaRPr sz="7350"/>
          </a:p>
          <a:p>
            <a:pPr indent="0" lvl="0" marL="0" rtl="0" algn="l">
              <a:lnSpc>
                <a:spcPct val="90000"/>
              </a:lnSpc>
              <a:spcBef>
                <a:spcPts val="0"/>
              </a:spcBef>
              <a:spcAft>
                <a:spcPts val="0"/>
              </a:spcAft>
              <a:buClr>
                <a:schemeClr val="dk1"/>
              </a:buClr>
              <a:buSzPts val="275"/>
              <a:buNone/>
            </a:pPr>
            <a:r>
              <a:rPr lang="en-US" sz="7350"/>
              <a:t>longitude -83.4).</a:t>
            </a:r>
            <a:endParaRPr sz="7350"/>
          </a:p>
          <a:p>
            <a:pPr indent="0" lvl="0" marL="0" rtl="0" algn="l">
              <a:lnSpc>
                <a:spcPct val="90000"/>
              </a:lnSpc>
              <a:spcBef>
                <a:spcPts val="0"/>
              </a:spcBef>
              <a:spcAft>
                <a:spcPts val="0"/>
              </a:spcAft>
              <a:buClr>
                <a:schemeClr val="dk1"/>
              </a:buClr>
              <a:buSzPts val="275"/>
              <a:buNone/>
            </a:pPr>
            <a:r>
              <a:rPr lang="en-US" sz="7350"/>
              <a:t>                                                                                                                                       </a:t>
            </a:r>
            <a:endParaRPr b="1" sz="7350"/>
          </a:p>
          <a:p>
            <a:pPr indent="0" lvl="0" marL="0" rtl="0" algn="l">
              <a:lnSpc>
                <a:spcPct val="90000"/>
              </a:lnSpc>
              <a:spcBef>
                <a:spcPts val="0"/>
              </a:spcBef>
              <a:spcAft>
                <a:spcPts val="0"/>
              </a:spcAft>
              <a:buClr>
                <a:schemeClr val="dk1"/>
              </a:buClr>
              <a:buSzPts val="275"/>
              <a:buNone/>
            </a:pPr>
            <a:r>
              <a:rPr b="1" lang="en-US" sz="7350"/>
              <a:t>Time period of interest: </a:t>
            </a:r>
            <a:r>
              <a:rPr lang="en-US" sz="7350"/>
              <a:t>12 month period, with daily  </a:t>
            </a:r>
            <a:endParaRPr sz="7350"/>
          </a:p>
          <a:p>
            <a:pPr indent="0" lvl="0" marL="0" rtl="0" algn="l">
              <a:lnSpc>
                <a:spcPct val="90000"/>
              </a:lnSpc>
              <a:spcBef>
                <a:spcPts val="0"/>
              </a:spcBef>
              <a:spcAft>
                <a:spcPts val="0"/>
              </a:spcAft>
              <a:buClr>
                <a:schemeClr val="dk1"/>
              </a:buClr>
              <a:buSzPts val="275"/>
              <a:buNone/>
            </a:pPr>
            <a:r>
              <a:rPr lang="en-US" sz="7350"/>
              <a:t>repeat time during steep gradient events. </a:t>
            </a:r>
            <a:endParaRPr sz="7350"/>
          </a:p>
          <a:p>
            <a:pPr indent="0" lvl="0" marL="0" rtl="0" algn="l">
              <a:lnSpc>
                <a:spcPct val="90000"/>
              </a:lnSpc>
              <a:spcBef>
                <a:spcPts val="0"/>
              </a:spcBef>
              <a:spcAft>
                <a:spcPts val="0"/>
              </a:spcAft>
              <a:buClr>
                <a:schemeClr val="dk1"/>
              </a:buClr>
              <a:buSzPts val="275"/>
              <a:buNone/>
            </a:pPr>
            <a:r>
              <a:rPr lang="en-US" sz="7350"/>
              <a:t>                                                                                      </a:t>
            </a:r>
            <a:r>
              <a:rPr lang="en-US" sz="3750"/>
              <a:t>                                                           </a:t>
            </a:r>
            <a:endParaRPr sz="3750"/>
          </a:p>
          <a:p>
            <a:pPr indent="0" lvl="0" marL="0" rtl="0" algn="l">
              <a:lnSpc>
                <a:spcPct val="90000"/>
              </a:lnSpc>
              <a:spcBef>
                <a:spcPts val="0"/>
              </a:spcBef>
              <a:spcAft>
                <a:spcPts val="0"/>
              </a:spcAft>
              <a:buClr>
                <a:schemeClr val="dk1"/>
              </a:buClr>
              <a:buSzPct val="29333"/>
              <a:buNone/>
            </a:pPr>
            <a:r>
              <a:rPr lang="en-US" sz="3750"/>
              <a:t>                                                                                       </a:t>
            </a:r>
            <a:r>
              <a:rPr lang="en-US"/>
              <a:t>                                         </a:t>
            </a:r>
            <a:endParaRPr/>
          </a:p>
          <a:p>
            <a:pPr indent="0" lvl="0" marL="0" rtl="0" algn="l">
              <a:lnSpc>
                <a:spcPct val="90000"/>
              </a:lnSpc>
              <a:spcBef>
                <a:spcPts val="0"/>
              </a:spcBef>
              <a:spcAft>
                <a:spcPts val="0"/>
              </a:spcAft>
              <a:buClr>
                <a:schemeClr val="dk1"/>
              </a:buClr>
              <a:buSzPts val="275"/>
              <a:buNone/>
            </a:pPr>
            <a:r>
              <a:rPr i="1" lang="en-US" sz="5600"/>
              <a:t>*</a:t>
            </a:r>
            <a:r>
              <a:rPr i="1" lang="en-US" sz="5600"/>
              <a:t>University of Alabama in Huntsville</a:t>
            </a:r>
            <a:endParaRPr i="1" sz="5600"/>
          </a:p>
          <a:p>
            <a:pPr indent="0" lvl="0" marL="0" rtl="0" algn="l">
              <a:lnSpc>
                <a:spcPct val="90000"/>
              </a:lnSpc>
              <a:spcBef>
                <a:spcPts val="0"/>
              </a:spcBef>
              <a:spcAft>
                <a:spcPts val="0"/>
              </a:spcAft>
              <a:buClr>
                <a:schemeClr val="dk1"/>
              </a:buClr>
              <a:buSzPct val="45833"/>
              <a:buNone/>
            </a:pPr>
            <a:r>
              <a:t/>
            </a:r>
            <a:endParaRPr/>
          </a:p>
          <a:p>
            <a:pPr indent="0" lvl="0" marL="0" rtl="0" algn="l">
              <a:lnSpc>
                <a:spcPct val="90000"/>
              </a:lnSpc>
              <a:spcBef>
                <a:spcPts val="0"/>
              </a:spcBef>
              <a:spcAft>
                <a:spcPts val="0"/>
              </a:spcAft>
              <a:buClr>
                <a:schemeClr val="dk1"/>
              </a:buClr>
              <a:buSzPct val="45833"/>
              <a:buNone/>
            </a:pPr>
            <a:r>
              <a:t/>
            </a:r>
            <a:endParaRPr/>
          </a:p>
          <a:p>
            <a:pPr indent="0" lvl="0" marL="0" rtl="0" algn="l">
              <a:lnSpc>
                <a:spcPct val="90000"/>
              </a:lnSpc>
              <a:spcBef>
                <a:spcPts val="0"/>
              </a:spcBef>
              <a:spcAft>
                <a:spcPts val="0"/>
              </a:spcAft>
              <a:buClr>
                <a:schemeClr val="dk1"/>
              </a:buClr>
              <a:buSzPct val="45833"/>
              <a:buNone/>
            </a:pPr>
            <a:r>
              <a:t/>
            </a:r>
            <a:endParaRPr/>
          </a:p>
          <a:p>
            <a:pPr indent="0" lvl="0" marL="0" rtl="0" algn="l">
              <a:lnSpc>
                <a:spcPct val="90000"/>
              </a:lnSpc>
              <a:spcBef>
                <a:spcPts val="0"/>
              </a:spcBef>
              <a:spcAft>
                <a:spcPts val="0"/>
              </a:spcAft>
              <a:buClr>
                <a:schemeClr val="dk1"/>
              </a:buClr>
              <a:buSzPct val="45833"/>
              <a:buNone/>
            </a:pPr>
            <a:r>
              <a:t/>
            </a:r>
            <a:endParaRPr/>
          </a:p>
          <a:p>
            <a:pPr indent="0" lvl="0" marL="0" rtl="0" algn="l">
              <a:lnSpc>
                <a:spcPct val="90000"/>
              </a:lnSpc>
              <a:spcBef>
                <a:spcPts val="0"/>
              </a:spcBef>
              <a:spcAft>
                <a:spcPts val="0"/>
              </a:spcAft>
              <a:buClr>
                <a:schemeClr val="dk1"/>
              </a:buClr>
              <a:buSzPct val="45833"/>
              <a:buNone/>
            </a:pPr>
            <a:r>
              <a:rPr lang="en-US"/>
              <a:t>		</a:t>
            </a:r>
            <a:endParaRPr/>
          </a:p>
          <a:p>
            <a:pPr indent="0" lvl="0" marL="0" rtl="0" algn="l">
              <a:lnSpc>
                <a:spcPct val="90000"/>
              </a:lnSpc>
              <a:spcBef>
                <a:spcPts val="0"/>
              </a:spcBef>
              <a:spcAft>
                <a:spcPts val="0"/>
              </a:spcAft>
              <a:buClr>
                <a:schemeClr val="dk1"/>
              </a:buClr>
              <a:buSzPct val="61111"/>
              <a:buNone/>
            </a:pPr>
            <a:r>
              <a:t/>
            </a:r>
            <a:endParaRPr sz="1800"/>
          </a:p>
          <a:p>
            <a:pPr indent="0" lvl="0" marL="0" rtl="0" algn="l">
              <a:lnSpc>
                <a:spcPct val="90000"/>
              </a:lnSpc>
              <a:spcBef>
                <a:spcPts val="0"/>
              </a:spcBef>
              <a:spcAft>
                <a:spcPts val="0"/>
              </a:spcAft>
              <a:buClr>
                <a:schemeClr val="dk1"/>
              </a:buClr>
              <a:buSzPct val="61111"/>
              <a:buNone/>
            </a:pPr>
            <a:r>
              <a:t/>
            </a:r>
            <a:endParaRPr sz="1800"/>
          </a:p>
          <a:p>
            <a:pPr indent="0" lvl="0" marL="0" rtl="0" algn="l">
              <a:lnSpc>
                <a:spcPct val="90000"/>
              </a:lnSpc>
              <a:spcBef>
                <a:spcPts val="0"/>
              </a:spcBef>
              <a:spcAft>
                <a:spcPts val="0"/>
              </a:spcAft>
              <a:buClr>
                <a:schemeClr val="dk1"/>
              </a:buClr>
              <a:buSzPct val="61111"/>
              <a:buNone/>
            </a:pPr>
            <a:r>
              <a:t/>
            </a:r>
            <a:endParaRPr sz="1800"/>
          </a:p>
          <a:p>
            <a:pPr indent="0" lvl="0" marL="0" rtl="0" algn="l">
              <a:lnSpc>
                <a:spcPct val="90000"/>
              </a:lnSpc>
              <a:spcBef>
                <a:spcPts val="0"/>
              </a:spcBef>
              <a:spcAft>
                <a:spcPts val="0"/>
              </a:spcAft>
              <a:buClr>
                <a:schemeClr val="dk1"/>
              </a:buClr>
              <a:buSzPct val="61111"/>
              <a:buNone/>
            </a:pPr>
            <a:r>
              <a:t/>
            </a:r>
            <a:endParaRPr sz="1800"/>
          </a:p>
          <a:p>
            <a:pPr indent="0" lvl="0" marL="0" rtl="0" algn="l">
              <a:lnSpc>
                <a:spcPct val="90000"/>
              </a:lnSpc>
              <a:spcBef>
                <a:spcPts val="0"/>
              </a:spcBef>
              <a:spcAft>
                <a:spcPts val="0"/>
              </a:spcAft>
              <a:buClr>
                <a:schemeClr val="dk1"/>
              </a:buClr>
              <a:buSzPct val="61111"/>
              <a:buNone/>
            </a:pPr>
            <a:r>
              <a:t/>
            </a:r>
            <a:endParaRPr sz="1800"/>
          </a:p>
          <a:p>
            <a:pPr indent="0" lvl="0" marL="0" rtl="0" algn="l">
              <a:lnSpc>
                <a:spcPct val="90000"/>
              </a:lnSpc>
              <a:spcBef>
                <a:spcPts val="0"/>
              </a:spcBef>
              <a:spcAft>
                <a:spcPts val="0"/>
              </a:spcAft>
              <a:buClr>
                <a:schemeClr val="dk1"/>
              </a:buClr>
              <a:buSzPct val="31428"/>
              <a:buNone/>
            </a:pPr>
            <a:r>
              <a:t/>
            </a:r>
            <a:endParaRPr sz="3500"/>
          </a:p>
          <a:p>
            <a:pPr indent="0" lvl="0" marL="0" rtl="0" algn="l">
              <a:lnSpc>
                <a:spcPct val="90000"/>
              </a:lnSpc>
              <a:spcBef>
                <a:spcPts val="0"/>
              </a:spcBef>
              <a:spcAft>
                <a:spcPts val="0"/>
              </a:spcAft>
              <a:buClr>
                <a:schemeClr val="dk1"/>
              </a:buClr>
              <a:buSzPct val="31428"/>
              <a:buNone/>
            </a:pPr>
            <a:r>
              <a:rPr lang="en-US" sz="3500"/>
              <a:t>I</a:t>
            </a:r>
            <a:r>
              <a:rPr lang="en-US"/>
              <a:t>			</a:t>
            </a:r>
            <a:endParaRPr/>
          </a:p>
          <a:p>
            <a:pPr indent="0" lvl="0" marL="0" rtl="0" algn="l">
              <a:lnSpc>
                <a:spcPct val="90000"/>
              </a:lnSpc>
              <a:spcBef>
                <a:spcPts val="0"/>
              </a:spcBef>
              <a:spcAft>
                <a:spcPts val="0"/>
              </a:spcAft>
              <a:buClr>
                <a:schemeClr val="dk1"/>
              </a:buClr>
              <a:buSzPct val="45833"/>
              <a:buNone/>
            </a:pPr>
            <a:r>
              <a:rPr lang="en-US"/>
              <a:t>		</a:t>
            </a:r>
            <a:endParaRPr/>
          </a:p>
        </p:txBody>
      </p:sp>
      <p:pic>
        <p:nvPicPr>
          <p:cNvPr id="93" name="Google Shape;93;p2"/>
          <p:cNvPicPr preferRelativeResize="0"/>
          <p:nvPr/>
        </p:nvPicPr>
        <p:blipFill>
          <a:blip r:embed="rId3">
            <a:alphaModFix/>
          </a:blip>
          <a:stretch>
            <a:fillRect/>
          </a:stretch>
        </p:blipFill>
        <p:spPr>
          <a:xfrm>
            <a:off x="6156450" y="3712224"/>
            <a:ext cx="4866975" cy="2617125"/>
          </a:xfrm>
          <a:prstGeom prst="rect">
            <a:avLst/>
          </a:prstGeom>
          <a:noFill/>
          <a:ln>
            <a:noFill/>
          </a:ln>
        </p:spPr>
      </p:pic>
      <p:pic>
        <p:nvPicPr>
          <p:cNvPr id="94" name="Google Shape;94;p2"/>
          <p:cNvPicPr preferRelativeResize="0"/>
          <p:nvPr/>
        </p:nvPicPr>
        <p:blipFill>
          <a:blip r:embed="rId4">
            <a:alphaModFix/>
          </a:blip>
          <a:stretch>
            <a:fillRect/>
          </a:stretch>
        </p:blipFill>
        <p:spPr>
          <a:xfrm>
            <a:off x="11025850" y="3308375"/>
            <a:ext cx="895350" cy="1562100"/>
          </a:xfrm>
          <a:prstGeom prst="rect">
            <a:avLst/>
          </a:prstGeom>
          <a:noFill/>
          <a:ln>
            <a:noFill/>
          </a:ln>
        </p:spPr>
      </p:pic>
      <p:sp>
        <p:nvSpPr>
          <p:cNvPr id="95" name="Google Shape;95;p2"/>
          <p:cNvSpPr txBox="1"/>
          <p:nvPr/>
        </p:nvSpPr>
        <p:spPr>
          <a:xfrm>
            <a:off x="6156450" y="6055800"/>
            <a:ext cx="59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Figure 1. Existing EPA surface-level monitoring sites for air pollutants.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2020-05-12T18:08:23Z</dcterms:created>
  <dc:creator>Naeger, Aaron (MSFC-ST11)[UAH]</dc:creator>
</cp:coreProperties>
</file>